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7" r:id="rId3"/>
    <p:sldId id="259" r:id="rId4"/>
    <p:sldId id="260" r:id="rId5"/>
    <p:sldId id="262"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8/25/2020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8/25/2020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rgbClr val="C00000"/>
                </a:solidFill>
              </a:rPr>
              <a:t>Learning Objective</a:t>
            </a:r>
          </a:p>
        </p:txBody>
      </p:sp>
      <p:sp>
        <p:nvSpPr>
          <p:cNvPr id="3" name="Content Placeholder 2"/>
          <p:cNvSpPr>
            <a:spLocks noGrp="1"/>
          </p:cNvSpPr>
          <p:nvPr>
            <p:ph idx="1"/>
          </p:nvPr>
        </p:nvSpPr>
        <p:spPr>
          <a:xfrm>
            <a:off x="1451579" y="2015732"/>
            <a:ext cx="9603275" cy="1410959"/>
          </a:xfrm>
        </p:spPr>
        <p:txBody>
          <a:bodyPr>
            <a:normAutofit/>
          </a:bodyPr>
          <a:lstStyle/>
          <a:p>
            <a:pPr marL="0" indent="0" algn="ctr">
              <a:buNone/>
            </a:pPr>
            <a:r>
              <a:rPr lang="en-US" sz="2800" dirty="0"/>
              <a:t>Today we will begin learning about budgeting and </a:t>
            </a:r>
          </a:p>
          <a:p>
            <a:pPr marL="0" indent="0" algn="ctr">
              <a:buNone/>
            </a:pPr>
            <a:r>
              <a:rPr lang="en-US" sz="2800" dirty="0"/>
              <a:t>the differences between needs and wants. </a:t>
            </a:r>
          </a:p>
        </p:txBody>
      </p:sp>
      <p:sp>
        <p:nvSpPr>
          <p:cNvPr id="4" name="TextBox 3"/>
          <p:cNvSpPr txBox="1"/>
          <p:nvPr/>
        </p:nvSpPr>
        <p:spPr>
          <a:xfrm>
            <a:off x="2650836" y="3334327"/>
            <a:ext cx="7638473" cy="2062103"/>
          </a:xfrm>
          <a:prstGeom prst="rect">
            <a:avLst/>
          </a:prstGeom>
          <a:noFill/>
        </p:spPr>
        <p:txBody>
          <a:bodyPr wrap="square" rtlCol="0">
            <a:spAutoFit/>
          </a:bodyPr>
          <a:lstStyle/>
          <a:p>
            <a:pPr algn="ctr"/>
            <a:r>
              <a:rPr lang="en-US" sz="3600" dirty="0">
                <a:solidFill>
                  <a:srgbClr val="C00000"/>
                </a:solidFill>
              </a:rPr>
              <a:t>Agenda:</a:t>
            </a:r>
          </a:p>
          <a:p>
            <a:pPr algn="ctr"/>
            <a:r>
              <a:rPr lang="en-US" sz="3600" dirty="0">
                <a:solidFill>
                  <a:srgbClr val="C00000"/>
                </a:solidFill>
              </a:rPr>
              <a:t> </a:t>
            </a:r>
            <a:r>
              <a:rPr lang="en-US" sz="2800" dirty="0"/>
              <a:t>1. Announcements</a:t>
            </a:r>
          </a:p>
          <a:p>
            <a:pPr algn="ctr"/>
            <a:r>
              <a:rPr lang="en-US" sz="2800" dirty="0"/>
              <a:t>2. Key Words</a:t>
            </a:r>
          </a:p>
          <a:p>
            <a:pPr algn="ctr"/>
            <a:r>
              <a:rPr lang="en-US" sz="2800" dirty="0"/>
              <a:t>3. Learning Exercise</a:t>
            </a:r>
          </a:p>
        </p:txBody>
      </p:sp>
    </p:spTree>
    <p:extLst>
      <p:ext uri="{BB962C8B-B14F-4D97-AF65-F5344CB8AC3E}">
        <p14:creationId xmlns:p14="http://schemas.microsoft.com/office/powerpoint/2010/main" val="132494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Dates to Remember</a:t>
            </a:r>
          </a:p>
        </p:txBody>
      </p:sp>
      <p:sp>
        <p:nvSpPr>
          <p:cNvPr id="3" name="Content Placeholder 2"/>
          <p:cNvSpPr>
            <a:spLocks noGrp="1"/>
          </p:cNvSpPr>
          <p:nvPr>
            <p:ph idx="1"/>
          </p:nvPr>
        </p:nvSpPr>
        <p:spPr>
          <a:xfrm>
            <a:off x="1074657" y="2015732"/>
            <a:ext cx="9980198" cy="3450613"/>
          </a:xfrm>
        </p:spPr>
        <p:txBody>
          <a:bodyPr>
            <a:normAutofit/>
          </a:bodyPr>
          <a:lstStyle/>
          <a:p>
            <a:pPr algn="ctr">
              <a:buFont typeface="Wingdings" panose="05000000000000000000" pitchFamily="2" charset="2"/>
              <a:buChar char="Ø"/>
            </a:pPr>
            <a:r>
              <a:rPr lang="en-US" sz="2800" dirty="0"/>
              <a:t>Monday, September 7- Labor Day Holiday for CRCA and ACC</a:t>
            </a:r>
          </a:p>
          <a:p>
            <a:pPr marL="0" indent="0" algn="ctr">
              <a:buNone/>
            </a:pPr>
            <a:r>
              <a:rPr lang="en-US" sz="2800" dirty="0"/>
              <a:t>(ACC has class on September 8</a:t>
            </a:r>
            <a:r>
              <a:rPr lang="en-US" sz="2800" baseline="30000" dirty="0"/>
              <a:t>th</a:t>
            </a:r>
            <a:r>
              <a:rPr lang="en-US" sz="2800" dirty="0"/>
              <a:t>)</a:t>
            </a:r>
          </a:p>
          <a:p>
            <a:pPr algn="ctr">
              <a:buFont typeface="Wingdings" panose="05000000000000000000" pitchFamily="2" charset="2"/>
              <a:buChar char="Ø"/>
            </a:pPr>
            <a:r>
              <a:rPr lang="en-US" sz="2800" dirty="0"/>
              <a:t>2019-2020 Yearbooks can be purchased for $30 in the front office</a:t>
            </a:r>
          </a:p>
          <a:p>
            <a:endParaRPr lang="en-US" sz="2800" dirty="0"/>
          </a:p>
        </p:txBody>
      </p:sp>
    </p:spTree>
    <p:extLst>
      <p:ext uri="{BB962C8B-B14F-4D97-AF65-F5344CB8AC3E}">
        <p14:creationId xmlns:p14="http://schemas.microsoft.com/office/powerpoint/2010/main" val="251164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Key Words</a:t>
            </a:r>
          </a:p>
        </p:txBody>
      </p:sp>
      <p:sp>
        <p:nvSpPr>
          <p:cNvPr id="3" name="Content Placeholder 2"/>
          <p:cNvSpPr>
            <a:spLocks noGrp="1"/>
          </p:cNvSpPr>
          <p:nvPr>
            <p:ph idx="1"/>
          </p:nvPr>
        </p:nvSpPr>
        <p:spPr>
          <a:xfrm>
            <a:off x="1253765" y="2015732"/>
            <a:ext cx="9801089" cy="3450613"/>
          </a:xfrm>
        </p:spPr>
        <p:txBody>
          <a:bodyPr>
            <a:normAutofit fontScale="85000" lnSpcReduction="20000"/>
          </a:bodyPr>
          <a:lstStyle/>
          <a:p>
            <a:pPr>
              <a:buFont typeface="Wingdings" panose="05000000000000000000" pitchFamily="2" charset="2"/>
              <a:buChar char="q"/>
            </a:pPr>
            <a:r>
              <a:rPr lang="en-US" sz="2800" dirty="0"/>
              <a:t>Budget- a written plan to spend your money. </a:t>
            </a:r>
          </a:p>
          <a:p>
            <a:pPr>
              <a:buFont typeface="Wingdings" panose="05000000000000000000" pitchFamily="2" charset="2"/>
              <a:buChar char="q"/>
            </a:pPr>
            <a:r>
              <a:rPr lang="en-US" sz="2800" dirty="0"/>
              <a:t>Debt- money that is owed or due. Could be college debt, car debt, or owing a family member</a:t>
            </a:r>
          </a:p>
          <a:p>
            <a:pPr>
              <a:buFont typeface="Wingdings" panose="05000000000000000000" pitchFamily="2" charset="2"/>
              <a:buChar char="q"/>
            </a:pPr>
            <a:r>
              <a:rPr lang="en-US" sz="2800" dirty="0"/>
              <a:t>Loan- money that is borrowed and will need to be repaid, typically with interest, ex. school loan, mortgage (loan to purchase a house), or car loan.</a:t>
            </a:r>
          </a:p>
          <a:p>
            <a:pPr>
              <a:buFont typeface="Wingdings" panose="05000000000000000000" pitchFamily="2" charset="2"/>
              <a:buChar char="q"/>
            </a:pPr>
            <a:r>
              <a:rPr lang="en-US" sz="2800" dirty="0"/>
              <a:t>Interest- the charge for borrowing money. For example, for a $100 loan if the interest is 6%, you would need to pay back the $100 plus $6 for the loan. </a:t>
            </a:r>
          </a:p>
        </p:txBody>
      </p:sp>
    </p:spTree>
    <p:extLst>
      <p:ext uri="{BB962C8B-B14F-4D97-AF65-F5344CB8AC3E}">
        <p14:creationId xmlns:p14="http://schemas.microsoft.com/office/powerpoint/2010/main" val="302189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fontScale="90000"/>
          </a:bodyPr>
          <a:lstStyle/>
          <a:p>
            <a:pPr algn="ctr"/>
            <a:r>
              <a:rPr lang="en-US" sz="4800" dirty="0"/>
              <a:t>Needs Vs. Wants </a:t>
            </a:r>
            <a:br>
              <a:rPr lang="en-US" sz="4800" dirty="0"/>
            </a:br>
            <a:r>
              <a:rPr lang="en-US" sz="4800" dirty="0"/>
              <a:t>Learning Exercise</a:t>
            </a:r>
          </a:p>
        </p:txBody>
      </p:sp>
      <p:sp>
        <p:nvSpPr>
          <p:cNvPr id="3" name="Content Placeholder 2"/>
          <p:cNvSpPr>
            <a:spLocks noGrp="1"/>
          </p:cNvSpPr>
          <p:nvPr>
            <p:ph idx="1"/>
          </p:nvPr>
        </p:nvSpPr>
        <p:spPr>
          <a:xfrm>
            <a:off x="914400" y="2119427"/>
            <a:ext cx="9923638" cy="3450613"/>
          </a:xfrm>
        </p:spPr>
        <p:txBody>
          <a:bodyPr>
            <a:noAutofit/>
          </a:bodyPr>
          <a:lstStyle/>
          <a:p>
            <a:pPr marL="0" indent="0" algn="ctr">
              <a:buNone/>
            </a:pPr>
            <a:r>
              <a:rPr lang="en-US" sz="2400" dirty="0"/>
              <a:t>A budget can help you figure out where your money is going, prioritize expenses, save for your future, and stay out of debt.  </a:t>
            </a:r>
          </a:p>
          <a:p>
            <a:pPr marL="0" indent="0" algn="ctr">
              <a:buNone/>
            </a:pPr>
            <a:r>
              <a:rPr lang="en-US" sz="2400" dirty="0"/>
              <a:t>(We will go budgets in the next lesson.)</a:t>
            </a:r>
          </a:p>
        </p:txBody>
      </p:sp>
      <p:pic>
        <p:nvPicPr>
          <p:cNvPr id="5" name="Picture 4">
            <a:extLst>
              <a:ext uri="{FF2B5EF4-FFF2-40B4-BE49-F238E27FC236}">
                <a16:creationId xmlns:a16="http://schemas.microsoft.com/office/drawing/2014/main" id="{0A26D70D-11DD-43E3-8ECE-F595CCB5BF00}"/>
              </a:ext>
            </a:extLst>
          </p:cNvPr>
          <p:cNvPicPr>
            <a:picLocks noChangeAspect="1"/>
          </p:cNvPicPr>
          <p:nvPr/>
        </p:nvPicPr>
        <p:blipFill>
          <a:blip r:embed="rId2"/>
          <a:stretch>
            <a:fillRect/>
          </a:stretch>
        </p:blipFill>
        <p:spPr>
          <a:xfrm>
            <a:off x="2554664" y="4178872"/>
            <a:ext cx="6645897" cy="2410464"/>
          </a:xfrm>
          <a:prstGeom prst="rect">
            <a:avLst/>
          </a:prstGeom>
        </p:spPr>
      </p:pic>
    </p:spTree>
    <p:extLst>
      <p:ext uri="{BB962C8B-B14F-4D97-AF65-F5344CB8AC3E}">
        <p14:creationId xmlns:p14="http://schemas.microsoft.com/office/powerpoint/2010/main" val="64797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fontScale="90000"/>
          </a:bodyPr>
          <a:lstStyle/>
          <a:p>
            <a:pPr algn="ctr"/>
            <a:r>
              <a:rPr lang="en-US" sz="4800" dirty="0"/>
              <a:t>Needs Vs. Wants </a:t>
            </a:r>
            <a:br>
              <a:rPr lang="en-US" sz="4800" dirty="0"/>
            </a:br>
            <a:r>
              <a:rPr lang="en-US" sz="4800" dirty="0"/>
              <a:t>Learning Exercise</a:t>
            </a:r>
          </a:p>
        </p:txBody>
      </p:sp>
      <p:sp>
        <p:nvSpPr>
          <p:cNvPr id="3" name="Content Placeholder 2"/>
          <p:cNvSpPr>
            <a:spLocks noGrp="1"/>
          </p:cNvSpPr>
          <p:nvPr>
            <p:ph idx="1"/>
          </p:nvPr>
        </p:nvSpPr>
        <p:spPr>
          <a:xfrm>
            <a:off x="1131217" y="2015732"/>
            <a:ext cx="9923638" cy="3450613"/>
          </a:xfrm>
        </p:spPr>
        <p:txBody>
          <a:bodyPr>
            <a:noAutofit/>
          </a:bodyPr>
          <a:lstStyle/>
          <a:p>
            <a:pPr marL="0" indent="0" algn="ctr">
              <a:buNone/>
            </a:pPr>
            <a:r>
              <a:rPr lang="en-US" sz="2400" dirty="0"/>
              <a:t>The first thing to starting a budget is figuring out needs and wants. </a:t>
            </a:r>
          </a:p>
          <a:p>
            <a:pPr marL="0" indent="0" algn="ctr">
              <a:buNone/>
            </a:pPr>
            <a:r>
              <a:rPr lang="en-US" sz="2400" dirty="0"/>
              <a:t>Make two columns on a sheet of paper.  At the top of one column, write “Needs”.  At the top of the other, column write “Wants”. </a:t>
            </a:r>
          </a:p>
          <a:p>
            <a:pPr marL="0" indent="0" algn="ctr">
              <a:buNone/>
            </a:pPr>
            <a:r>
              <a:rPr lang="en-US" sz="2400" dirty="0"/>
              <a:t>List these items in the correct column: house, eating out, groceries, electricity, cell phone, cable, clothes, going out with friends, internet, gas for car. </a:t>
            </a:r>
          </a:p>
          <a:p>
            <a:pPr marL="0" indent="0" algn="ctr">
              <a:buNone/>
            </a:pPr>
            <a:r>
              <a:rPr lang="en-US" sz="2400" dirty="0"/>
              <a:t>Are there some that can go in both columns? What happens if you run out of money before you pay all of your needs? </a:t>
            </a:r>
          </a:p>
        </p:txBody>
      </p:sp>
    </p:spTree>
    <p:extLst>
      <p:ext uri="{BB962C8B-B14F-4D97-AF65-F5344CB8AC3E}">
        <p14:creationId xmlns:p14="http://schemas.microsoft.com/office/powerpoint/2010/main" val="3316316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a:bodyPr>
          <a:lstStyle/>
          <a:p>
            <a:pPr algn="ctr"/>
            <a:r>
              <a:rPr lang="en-US" sz="4800" dirty="0"/>
              <a:t>Learning Exercise</a:t>
            </a:r>
          </a:p>
        </p:txBody>
      </p:sp>
      <p:sp>
        <p:nvSpPr>
          <p:cNvPr id="3" name="Content Placeholder 2"/>
          <p:cNvSpPr>
            <a:spLocks noGrp="1"/>
          </p:cNvSpPr>
          <p:nvPr>
            <p:ph idx="1"/>
          </p:nvPr>
        </p:nvSpPr>
        <p:spPr/>
        <p:txBody>
          <a:bodyPr>
            <a:normAutofit/>
          </a:bodyPr>
          <a:lstStyle/>
          <a:p>
            <a:pPr marL="0" indent="0" algn="ctr">
              <a:buNone/>
            </a:pPr>
            <a:r>
              <a:rPr lang="en-US" sz="2800" dirty="0"/>
              <a:t>Track your expenses for one week.  Ask yourself is the money going where you thought? Did you buy some things that you regret? Are you able to save for something big, such as a car or college? </a:t>
            </a:r>
          </a:p>
        </p:txBody>
      </p:sp>
    </p:spTree>
    <p:extLst>
      <p:ext uri="{BB962C8B-B14F-4D97-AF65-F5344CB8AC3E}">
        <p14:creationId xmlns:p14="http://schemas.microsoft.com/office/powerpoint/2010/main" val="33222350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70</TotalTime>
  <Words>369</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Wingdings</vt:lpstr>
      <vt:lpstr>Gallery</vt:lpstr>
      <vt:lpstr>Learning Objective</vt:lpstr>
      <vt:lpstr>Dates to Remember</vt:lpstr>
      <vt:lpstr>Key Words</vt:lpstr>
      <vt:lpstr>Needs Vs. Wants  Learning Exercise</vt:lpstr>
      <vt:lpstr>Needs Vs. Wants  Learning Exercise</vt:lpstr>
      <vt:lpstr>Learning Exercise</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Joshua Gordon</dc:creator>
  <cp:lastModifiedBy>Joshua Gordon</cp:lastModifiedBy>
  <cp:revision>10</cp:revision>
  <dcterms:created xsi:type="dcterms:W3CDTF">2018-09-06T16:43:27Z</dcterms:created>
  <dcterms:modified xsi:type="dcterms:W3CDTF">2020-08-25T19:03:53Z</dcterms:modified>
</cp:coreProperties>
</file>